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Fira Sans Bold" charset="1" panose="020B0803050000020004"/>
      <p:regular r:id="rId14"/>
    </p:embeddedFont>
    <p:embeddedFont>
      <p:font typeface="Fira Sans Light" charset="1" panose="020B0403050000020004"/>
      <p:regular r:id="rId15"/>
    </p:embeddedFont>
    <p:embeddedFont>
      <p:font typeface="Martel Heavy" charset="1" panose="00000A00000000000000"/>
      <p:regular r:id="rId16"/>
    </p:embeddedFont>
    <p:embeddedFont>
      <p:font typeface="Assistant" charset="1" panose="00000500000000000000"/>
      <p:regular r:id="rId17"/>
    </p:embeddedFont>
    <p:embeddedFont>
      <p:font typeface="Fira Sans Medium" charset="1" panose="020B0603050000020004"/>
      <p:regular r:id="rId18"/>
    </p:embeddedFont>
    <p:embeddedFont>
      <p:font typeface="Martel Bold" charset="1" panose="00000800000000000000"/>
      <p:regular r:id="rId19"/>
    </p:embeddedFont>
    <p:embeddedFont>
      <p:font typeface="Lato 1 Bold" charset="1" panose="020F0502020204030203"/>
      <p:regular r:id="rId20"/>
    </p:embeddedFont>
    <p:embeddedFont>
      <p:font typeface="Poppins Bold" charset="1" panose="00000800000000000000"/>
      <p:regular r:id="rId21"/>
    </p:embeddedFont>
    <p:embeddedFont>
      <p:font typeface="Poppins" charset="1" panose="00000500000000000000"/>
      <p:regular r:id="rId22"/>
    </p:embeddedFont>
    <p:embeddedFont>
      <p:font typeface="Lato 2" charset="1" panose="020F05020202040302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FwqAbLvs.mp4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jpe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VAGFwqAbLvs.mp4" Type="http://schemas.openxmlformats.org/officeDocument/2006/relationships/video"/><Relationship Id="rId4" Target="../media/VAGFwqAbLvs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BF4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20949" y="6930797"/>
            <a:ext cx="9524771" cy="1087892"/>
            <a:chOff x="0" y="0"/>
            <a:chExt cx="2508582" cy="286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08582" cy="286523"/>
            </a:xfrm>
            <a:custGeom>
              <a:avLst/>
              <a:gdLst/>
              <a:ahLst/>
              <a:cxnLst/>
              <a:rect r="r" b="b" t="t" l="l"/>
              <a:pathLst>
                <a:path h="286523" w="2508582">
                  <a:moveTo>
                    <a:pt x="0" y="0"/>
                  </a:moveTo>
                  <a:lnTo>
                    <a:pt x="2508582" y="0"/>
                  </a:lnTo>
                  <a:lnTo>
                    <a:pt x="2508582" y="286523"/>
                  </a:lnTo>
                  <a:lnTo>
                    <a:pt x="0" y="286523"/>
                  </a:ln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08582" cy="324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3236453"/>
            <a:ext cx="10202605" cy="4501490"/>
            <a:chOff x="0" y="0"/>
            <a:chExt cx="13603473" cy="600198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3603473" cy="4876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4399"/>
                </a:lnSpc>
              </a:pPr>
              <a:r>
                <a:rPr lang="en-US" sz="11999">
                  <a:solidFill>
                    <a:srgbClr val="431420"/>
                  </a:solidFill>
                  <a:latin typeface="Fira Sans Bold"/>
                </a:rPr>
                <a:t>PITCH </a:t>
              </a:r>
            </a:p>
            <a:p>
              <a:pPr algn="l">
                <a:lnSpc>
                  <a:spcPts val="14399"/>
                </a:lnSpc>
              </a:pPr>
              <a:r>
                <a:rPr lang="en-US" sz="11999">
                  <a:solidFill>
                    <a:srgbClr val="431420"/>
                  </a:solidFill>
                  <a:latin typeface="Fira Sans Bold"/>
                </a:rPr>
                <a:t>INSIGHT AI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5196806"/>
              <a:ext cx="13603473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39"/>
                </a:lnSpc>
              </a:pPr>
              <a:r>
                <a:rPr lang="en-US" sz="3599">
                  <a:solidFill>
                    <a:srgbClr val="FBF4F7"/>
                  </a:solidFill>
                  <a:latin typeface="Fira Sans Light"/>
                </a:rPr>
                <a:t>BY THINKING FIVE REVOLUTION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4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989517">
            <a:off x="-3355734" y="7933313"/>
            <a:ext cx="18966276" cy="7392511"/>
            <a:chOff x="0" y="0"/>
            <a:chExt cx="4995233" cy="19469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95233" cy="1946999"/>
            </a:xfrm>
            <a:custGeom>
              <a:avLst/>
              <a:gdLst/>
              <a:ahLst/>
              <a:cxnLst/>
              <a:rect r="r" b="b" t="t" l="l"/>
              <a:pathLst>
                <a:path h="1946999" w="4995233">
                  <a:moveTo>
                    <a:pt x="0" y="0"/>
                  </a:moveTo>
                  <a:lnTo>
                    <a:pt x="4995233" y="0"/>
                  </a:lnTo>
                  <a:lnTo>
                    <a:pt x="4995233" y="1946999"/>
                  </a:lnTo>
                  <a:lnTo>
                    <a:pt x="0" y="1946999"/>
                  </a:lnTo>
                  <a:close/>
                </a:path>
              </a:pathLst>
            </a:custGeom>
            <a:solidFill>
              <a:srgbClr val="F7EAD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95233" cy="198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989517">
            <a:off x="-4673027" y="8845285"/>
            <a:ext cx="18966276" cy="7392511"/>
            <a:chOff x="0" y="0"/>
            <a:chExt cx="4995233" cy="19469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95233" cy="1946999"/>
            </a:xfrm>
            <a:custGeom>
              <a:avLst/>
              <a:gdLst/>
              <a:ahLst/>
              <a:cxnLst/>
              <a:rect r="r" b="b" t="t" l="l"/>
              <a:pathLst>
                <a:path h="1946999" w="4995233">
                  <a:moveTo>
                    <a:pt x="0" y="0"/>
                  </a:moveTo>
                  <a:lnTo>
                    <a:pt x="4995233" y="0"/>
                  </a:lnTo>
                  <a:lnTo>
                    <a:pt x="4995233" y="1946999"/>
                  </a:lnTo>
                  <a:lnTo>
                    <a:pt x="0" y="1946999"/>
                  </a:ln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995233" cy="198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1083331">
            <a:off x="1159" y="2025722"/>
            <a:ext cx="6044986" cy="7664007"/>
          </a:xfrm>
          <a:custGeom>
            <a:avLst/>
            <a:gdLst/>
            <a:ahLst/>
            <a:cxnLst/>
            <a:rect r="r" b="b" t="t" l="l"/>
            <a:pathLst>
              <a:path h="7664007" w="6044986">
                <a:moveTo>
                  <a:pt x="0" y="0"/>
                </a:moveTo>
                <a:lnTo>
                  <a:pt x="6044985" y="0"/>
                </a:lnTo>
                <a:lnTo>
                  <a:pt x="6044985" y="7664007"/>
                </a:lnTo>
                <a:lnTo>
                  <a:pt x="0" y="76640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508059" y="1739576"/>
            <a:ext cx="4794425" cy="1492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97"/>
              </a:lnSpc>
            </a:pPr>
            <a:r>
              <a:rPr lang="en-US" sz="8712">
                <a:solidFill>
                  <a:srgbClr val="431420"/>
                </a:solidFill>
                <a:latin typeface="Martel Heavy"/>
              </a:rPr>
              <a:t>Solução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08059" y="3178303"/>
            <a:ext cx="8291921" cy="4569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1"/>
              </a:lnSpc>
            </a:pPr>
            <a:r>
              <a:rPr lang="en-US" sz="3377">
                <a:solidFill>
                  <a:srgbClr val="000000"/>
                </a:solidFill>
                <a:latin typeface="Assistant"/>
              </a:rPr>
              <a:t>Com o intuito de auxiliar na estratégia de marketing e alavancar o crescimento das vendas, desenvolveremos uma IA que oferece análise de tráfego de  diferentes marketplaces, junto a uma projeção de vendas. Esta solução será apresentada em um dashboard intuitivo e interativo 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4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05286" y="2457246"/>
            <a:ext cx="3164285" cy="3437933"/>
            <a:chOff x="0" y="0"/>
            <a:chExt cx="833392" cy="9054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33392" cy="905464"/>
            </a:xfrm>
            <a:custGeom>
              <a:avLst/>
              <a:gdLst/>
              <a:ahLst/>
              <a:cxnLst/>
              <a:rect r="r" b="b" t="t" l="l"/>
              <a:pathLst>
                <a:path h="905464" w="833392">
                  <a:moveTo>
                    <a:pt x="124779" y="0"/>
                  </a:moveTo>
                  <a:lnTo>
                    <a:pt x="708612" y="0"/>
                  </a:lnTo>
                  <a:cubicBezTo>
                    <a:pt x="777526" y="0"/>
                    <a:pt x="833392" y="55866"/>
                    <a:pt x="833392" y="124779"/>
                  </a:cubicBezTo>
                  <a:lnTo>
                    <a:pt x="833392" y="780684"/>
                  </a:lnTo>
                  <a:cubicBezTo>
                    <a:pt x="833392" y="849598"/>
                    <a:pt x="777526" y="905464"/>
                    <a:pt x="708612" y="905464"/>
                  </a:cubicBezTo>
                  <a:lnTo>
                    <a:pt x="124779" y="905464"/>
                  </a:lnTo>
                  <a:cubicBezTo>
                    <a:pt x="55866" y="905464"/>
                    <a:pt x="0" y="849598"/>
                    <a:pt x="0" y="780684"/>
                  </a:cubicBezTo>
                  <a:lnTo>
                    <a:pt x="0" y="124779"/>
                  </a:lnTo>
                  <a:cubicBezTo>
                    <a:pt x="0" y="55866"/>
                    <a:pt x="55866" y="0"/>
                    <a:pt x="12477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33392" cy="943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547858" y="2869308"/>
            <a:ext cx="2079141" cy="2067801"/>
          </a:xfrm>
          <a:custGeom>
            <a:avLst/>
            <a:gdLst/>
            <a:ahLst/>
            <a:cxnLst/>
            <a:rect r="r" b="b" t="t" l="l"/>
            <a:pathLst>
              <a:path h="2067801" w="2079141">
                <a:moveTo>
                  <a:pt x="0" y="0"/>
                </a:moveTo>
                <a:lnTo>
                  <a:pt x="2079141" y="0"/>
                </a:lnTo>
                <a:lnTo>
                  <a:pt x="2079141" y="2067800"/>
                </a:lnTo>
                <a:lnTo>
                  <a:pt x="0" y="206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118429" y="2476296"/>
            <a:ext cx="3164285" cy="3437933"/>
            <a:chOff x="0" y="0"/>
            <a:chExt cx="833392" cy="90546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33392" cy="905464"/>
            </a:xfrm>
            <a:custGeom>
              <a:avLst/>
              <a:gdLst/>
              <a:ahLst/>
              <a:cxnLst/>
              <a:rect r="r" b="b" t="t" l="l"/>
              <a:pathLst>
                <a:path h="905464" w="833392">
                  <a:moveTo>
                    <a:pt x="124779" y="0"/>
                  </a:moveTo>
                  <a:lnTo>
                    <a:pt x="708612" y="0"/>
                  </a:lnTo>
                  <a:cubicBezTo>
                    <a:pt x="777526" y="0"/>
                    <a:pt x="833392" y="55866"/>
                    <a:pt x="833392" y="124779"/>
                  </a:cubicBezTo>
                  <a:lnTo>
                    <a:pt x="833392" y="780684"/>
                  </a:lnTo>
                  <a:cubicBezTo>
                    <a:pt x="833392" y="849598"/>
                    <a:pt x="777526" y="905464"/>
                    <a:pt x="708612" y="905464"/>
                  </a:cubicBezTo>
                  <a:lnTo>
                    <a:pt x="124779" y="905464"/>
                  </a:lnTo>
                  <a:cubicBezTo>
                    <a:pt x="55866" y="905464"/>
                    <a:pt x="0" y="849598"/>
                    <a:pt x="0" y="780684"/>
                  </a:cubicBezTo>
                  <a:lnTo>
                    <a:pt x="0" y="124779"/>
                  </a:lnTo>
                  <a:cubicBezTo>
                    <a:pt x="0" y="55866"/>
                    <a:pt x="55866" y="0"/>
                    <a:pt x="12477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33392" cy="943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563618" y="2466771"/>
            <a:ext cx="3164285" cy="3437933"/>
            <a:chOff x="0" y="0"/>
            <a:chExt cx="833392" cy="90546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33392" cy="905464"/>
            </a:xfrm>
            <a:custGeom>
              <a:avLst/>
              <a:gdLst/>
              <a:ahLst/>
              <a:cxnLst/>
              <a:rect r="r" b="b" t="t" l="l"/>
              <a:pathLst>
                <a:path h="905464" w="833392">
                  <a:moveTo>
                    <a:pt x="124779" y="0"/>
                  </a:moveTo>
                  <a:lnTo>
                    <a:pt x="708612" y="0"/>
                  </a:lnTo>
                  <a:cubicBezTo>
                    <a:pt x="777526" y="0"/>
                    <a:pt x="833392" y="55866"/>
                    <a:pt x="833392" y="124779"/>
                  </a:cubicBezTo>
                  <a:lnTo>
                    <a:pt x="833392" y="780684"/>
                  </a:lnTo>
                  <a:cubicBezTo>
                    <a:pt x="833392" y="849598"/>
                    <a:pt x="777526" y="905464"/>
                    <a:pt x="708612" y="905464"/>
                  </a:cubicBezTo>
                  <a:lnTo>
                    <a:pt x="124779" y="905464"/>
                  </a:lnTo>
                  <a:cubicBezTo>
                    <a:pt x="55866" y="905464"/>
                    <a:pt x="0" y="849598"/>
                    <a:pt x="0" y="780684"/>
                  </a:cubicBezTo>
                  <a:lnTo>
                    <a:pt x="0" y="124779"/>
                  </a:lnTo>
                  <a:cubicBezTo>
                    <a:pt x="0" y="55866"/>
                    <a:pt x="55866" y="0"/>
                    <a:pt x="12477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33392" cy="943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341024" y="6276179"/>
            <a:ext cx="3164285" cy="3437933"/>
            <a:chOff x="0" y="0"/>
            <a:chExt cx="833392" cy="90546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33392" cy="905464"/>
            </a:xfrm>
            <a:custGeom>
              <a:avLst/>
              <a:gdLst/>
              <a:ahLst/>
              <a:cxnLst/>
              <a:rect r="r" b="b" t="t" l="l"/>
              <a:pathLst>
                <a:path h="905464" w="833392">
                  <a:moveTo>
                    <a:pt x="124779" y="0"/>
                  </a:moveTo>
                  <a:lnTo>
                    <a:pt x="708612" y="0"/>
                  </a:lnTo>
                  <a:cubicBezTo>
                    <a:pt x="777526" y="0"/>
                    <a:pt x="833392" y="55866"/>
                    <a:pt x="833392" y="124779"/>
                  </a:cubicBezTo>
                  <a:lnTo>
                    <a:pt x="833392" y="780684"/>
                  </a:lnTo>
                  <a:cubicBezTo>
                    <a:pt x="833392" y="849598"/>
                    <a:pt x="777526" y="905464"/>
                    <a:pt x="708612" y="905464"/>
                  </a:cubicBezTo>
                  <a:lnTo>
                    <a:pt x="124779" y="905464"/>
                  </a:lnTo>
                  <a:cubicBezTo>
                    <a:pt x="55866" y="905464"/>
                    <a:pt x="0" y="849598"/>
                    <a:pt x="0" y="780684"/>
                  </a:cubicBezTo>
                  <a:lnTo>
                    <a:pt x="0" y="124779"/>
                  </a:lnTo>
                  <a:cubicBezTo>
                    <a:pt x="0" y="55866"/>
                    <a:pt x="55866" y="0"/>
                    <a:pt x="12477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33392" cy="943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782691" y="6276179"/>
            <a:ext cx="3164285" cy="3437933"/>
            <a:chOff x="0" y="0"/>
            <a:chExt cx="833392" cy="90546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33392" cy="905464"/>
            </a:xfrm>
            <a:custGeom>
              <a:avLst/>
              <a:gdLst/>
              <a:ahLst/>
              <a:cxnLst/>
              <a:rect r="r" b="b" t="t" l="l"/>
              <a:pathLst>
                <a:path h="905464" w="833392">
                  <a:moveTo>
                    <a:pt x="124779" y="0"/>
                  </a:moveTo>
                  <a:lnTo>
                    <a:pt x="708612" y="0"/>
                  </a:lnTo>
                  <a:cubicBezTo>
                    <a:pt x="777526" y="0"/>
                    <a:pt x="833392" y="55866"/>
                    <a:pt x="833392" y="124779"/>
                  </a:cubicBezTo>
                  <a:lnTo>
                    <a:pt x="833392" y="780684"/>
                  </a:lnTo>
                  <a:cubicBezTo>
                    <a:pt x="833392" y="849598"/>
                    <a:pt x="777526" y="905464"/>
                    <a:pt x="708612" y="905464"/>
                  </a:cubicBezTo>
                  <a:lnTo>
                    <a:pt x="124779" y="905464"/>
                  </a:lnTo>
                  <a:cubicBezTo>
                    <a:pt x="55866" y="905464"/>
                    <a:pt x="0" y="849598"/>
                    <a:pt x="0" y="780684"/>
                  </a:cubicBezTo>
                  <a:lnTo>
                    <a:pt x="0" y="124779"/>
                  </a:lnTo>
                  <a:cubicBezTo>
                    <a:pt x="0" y="55866"/>
                    <a:pt x="55866" y="0"/>
                    <a:pt x="12477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33392" cy="943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318004" y="3022145"/>
            <a:ext cx="1651992" cy="1762125"/>
          </a:xfrm>
          <a:custGeom>
            <a:avLst/>
            <a:gdLst/>
            <a:ahLst/>
            <a:cxnLst/>
            <a:rect r="r" b="b" t="t" l="l"/>
            <a:pathLst>
              <a:path h="1762125" w="1651992">
                <a:moveTo>
                  <a:pt x="0" y="0"/>
                </a:moveTo>
                <a:lnTo>
                  <a:pt x="1651992" y="0"/>
                </a:lnTo>
                <a:lnTo>
                  <a:pt x="1651992" y="1762125"/>
                </a:lnTo>
                <a:lnTo>
                  <a:pt x="0" y="17621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98277" t="-81439" r="-69139" b="-84948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819509" y="3022145"/>
            <a:ext cx="1762125" cy="1762125"/>
          </a:xfrm>
          <a:custGeom>
            <a:avLst/>
            <a:gdLst/>
            <a:ahLst/>
            <a:cxnLst/>
            <a:rect r="r" b="b" t="t" l="l"/>
            <a:pathLst>
              <a:path h="1762125" w="1762125">
                <a:moveTo>
                  <a:pt x="0" y="0"/>
                </a:moveTo>
                <a:lnTo>
                  <a:pt x="1762125" y="0"/>
                </a:lnTo>
                <a:lnTo>
                  <a:pt x="1762125" y="1762125"/>
                </a:lnTo>
                <a:lnTo>
                  <a:pt x="0" y="17621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6095252" y="6940463"/>
            <a:ext cx="2531397" cy="1366954"/>
          </a:xfrm>
          <a:custGeom>
            <a:avLst/>
            <a:gdLst/>
            <a:ahLst/>
            <a:cxnLst/>
            <a:rect r="r" b="b" t="t" l="l"/>
            <a:pathLst>
              <a:path h="1366954" w="2531397">
                <a:moveTo>
                  <a:pt x="0" y="0"/>
                </a:moveTo>
                <a:lnTo>
                  <a:pt x="2531397" y="0"/>
                </a:lnTo>
                <a:lnTo>
                  <a:pt x="2531397" y="1366954"/>
                </a:lnTo>
                <a:lnTo>
                  <a:pt x="0" y="13669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0367764" y="6914386"/>
            <a:ext cx="1107281" cy="1393031"/>
          </a:xfrm>
          <a:custGeom>
            <a:avLst/>
            <a:gdLst/>
            <a:ahLst/>
            <a:cxnLst/>
            <a:rect r="r" b="b" t="t" l="l"/>
            <a:pathLst>
              <a:path h="1393031" w="1107281">
                <a:moveTo>
                  <a:pt x="0" y="0"/>
                </a:moveTo>
                <a:lnTo>
                  <a:pt x="1107282" y="0"/>
                </a:lnTo>
                <a:lnTo>
                  <a:pt x="1107282" y="1393031"/>
                </a:lnTo>
                <a:lnTo>
                  <a:pt x="0" y="139303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16258" t="-78937" r="-332387" b="-17039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4490264" y="691351"/>
            <a:ext cx="9307472" cy="138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42"/>
              </a:lnSpc>
            </a:pPr>
            <a:r>
              <a:rPr lang="en-US" sz="8101">
                <a:solidFill>
                  <a:srgbClr val="431420"/>
                </a:solidFill>
                <a:latin typeface="Martel Heavy"/>
              </a:rPr>
              <a:t>Tecnologias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009628" y="5265851"/>
            <a:ext cx="1250851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799" spc="139">
                <a:solidFill>
                  <a:srgbClr val="FBF4F7"/>
                </a:solidFill>
                <a:latin typeface="Fira Sans Medium"/>
              </a:rPr>
              <a:t>Python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238403" y="4927583"/>
            <a:ext cx="1047452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799" spc="139">
                <a:solidFill>
                  <a:srgbClr val="FBF4F7"/>
                </a:solidFill>
                <a:latin typeface="Fira Sans Medium"/>
              </a:rPr>
              <a:t>Plotly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757667" y="5275376"/>
            <a:ext cx="871438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799" spc="139">
                <a:solidFill>
                  <a:srgbClr val="FBF4F7"/>
                </a:solidFill>
                <a:latin typeface="Fira Sans Medium"/>
              </a:rPr>
              <a:t>Dash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76210" y="8645364"/>
            <a:ext cx="1293912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799" spc="139">
                <a:solidFill>
                  <a:srgbClr val="FBF4F7"/>
                </a:solidFill>
                <a:latin typeface="Fira Sans Medium"/>
              </a:rPr>
              <a:t>Pandas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315433" y="8588214"/>
            <a:ext cx="209103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799" spc="139">
                <a:solidFill>
                  <a:srgbClr val="FBF4F7"/>
                </a:solidFill>
                <a:latin typeface="Fira Sans Medium"/>
              </a:rPr>
              <a:t>Scikit-learn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BF4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1745" y="2115178"/>
            <a:ext cx="4549395" cy="820649"/>
            <a:chOff x="0" y="0"/>
            <a:chExt cx="1250946" cy="2256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0946" cy="225654"/>
            </a:xfrm>
            <a:custGeom>
              <a:avLst/>
              <a:gdLst/>
              <a:ahLst/>
              <a:cxnLst/>
              <a:rect r="r" b="b" t="t" l="l"/>
              <a:pathLst>
                <a:path h="225654" w="1250946">
                  <a:moveTo>
                    <a:pt x="86789" y="0"/>
                  </a:moveTo>
                  <a:lnTo>
                    <a:pt x="1164157" y="0"/>
                  </a:lnTo>
                  <a:cubicBezTo>
                    <a:pt x="1212089" y="0"/>
                    <a:pt x="1250946" y="38857"/>
                    <a:pt x="1250946" y="86789"/>
                  </a:cubicBezTo>
                  <a:lnTo>
                    <a:pt x="1250946" y="138865"/>
                  </a:lnTo>
                  <a:cubicBezTo>
                    <a:pt x="1250946" y="186797"/>
                    <a:pt x="1212089" y="225654"/>
                    <a:pt x="1164157" y="225654"/>
                  </a:cubicBezTo>
                  <a:lnTo>
                    <a:pt x="86789" y="225654"/>
                  </a:lnTo>
                  <a:cubicBezTo>
                    <a:pt x="38857" y="225654"/>
                    <a:pt x="0" y="186797"/>
                    <a:pt x="0" y="138865"/>
                  </a:cubicBezTo>
                  <a:lnTo>
                    <a:pt x="0" y="86789"/>
                  </a:lnTo>
                  <a:cubicBezTo>
                    <a:pt x="0" y="38857"/>
                    <a:pt x="38857" y="0"/>
                    <a:pt x="8678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0946" cy="2637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489889" y="538951"/>
            <a:ext cx="15308222" cy="138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42"/>
              </a:lnSpc>
            </a:pPr>
            <a:r>
              <a:rPr lang="en-US" sz="8101">
                <a:solidFill>
                  <a:srgbClr val="431420"/>
                </a:solidFill>
                <a:latin typeface="Martel Heavy"/>
              </a:rPr>
              <a:t>Fluxo de funcionamento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26535" y="2317720"/>
            <a:ext cx="4003568" cy="422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6"/>
              </a:lnSpc>
              <a:spcBef>
                <a:spcPct val="0"/>
              </a:spcBef>
            </a:pPr>
            <a:r>
              <a:rPr lang="en-US" sz="2681" spc="134">
                <a:solidFill>
                  <a:srgbClr val="FBF4F7"/>
                </a:solidFill>
                <a:latin typeface="Fira Sans Medium"/>
              </a:rPr>
              <a:t>Aquisição dos dados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93738" y="4311006"/>
            <a:ext cx="4549395" cy="1653000"/>
            <a:chOff x="0" y="0"/>
            <a:chExt cx="1250946" cy="45452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0946" cy="454525"/>
            </a:xfrm>
            <a:custGeom>
              <a:avLst/>
              <a:gdLst/>
              <a:ahLst/>
              <a:cxnLst/>
              <a:rect r="r" b="b" t="t" l="l"/>
              <a:pathLst>
                <a:path h="454525" w="1250946">
                  <a:moveTo>
                    <a:pt x="86789" y="0"/>
                  </a:moveTo>
                  <a:lnTo>
                    <a:pt x="1164157" y="0"/>
                  </a:lnTo>
                  <a:cubicBezTo>
                    <a:pt x="1212089" y="0"/>
                    <a:pt x="1250946" y="38857"/>
                    <a:pt x="1250946" y="86789"/>
                  </a:cubicBezTo>
                  <a:lnTo>
                    <a:pt x="1250946" y="367736"/>
                  </a:lnTo>
                  <a:cubicBezTo>
                    <a:pt x="1250946" y="415668"/>
                    <a:pt x="1212089" y="454525"/>
                    <a:pt x="1164157" y="454525"/>
                  </a:cubicBezTo>
                  <a:lnTo>
                    <a:pt x="86789" y="454525"/>
                  </a:lnTo>
                  <a:cubicBezTo>
                    <a:pt x="38857" y="454525"/>
                    <a:pt x="0" y="415668"/>
                    <a:pt x="0" y="367736"/>
                  </a:cubicBezTo>
                  <a:lnTo>
                    <a:pt x="0" y="86789"/>
                  </a:lnTo>
                  <a:cubicBezTo>
                    <a:pt x="0" y="38857"/>
                    <a:pt x="38857" y="0"/>
                    <a:pt x="8678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50946" cy="4926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60237" y="4528093"/>
            <a:ext cx="4284605" cy="129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6"/>
              </a:lnSpc>
            </a:pPr>
            <a:r>
              <a:rPr lang="en-US" sz="2681" spc="134">
                <a:solidFill>
                  <a:srgbClr val="FBF4F7"/>
                </a:solidFill>
                <a:latin typeface="Fira Sans Bold"/>
              </a:rPr>
              <a:t>Treinamento do </a:t>
            </a:r>
          </a:p>
          <a:p>
            <a:pPr algn="ctr">
              <a:lnSpc>
                <a:spcPts val="3486"/>
              </a:lnSpc>
            </a:pPr>
            <a:r>
              <a:rPr lang="en-US" sz="2681" spc="134">
                <a:solidFill>
                  <a:srgbClr val="FBF4F7"/>
                </a:solidFill>
                <a:latin typeface="Fira Sans Bold"/>
              </a:rPr>
              <a:t>modelo de regressão</a:t>
            </a:r>
          </a:p>
          <a:p>
            <a:pPr algn="ctr">
              <a:lnSpc>
                <a:spcPts val="3486"/>
              </a:lnSpc>
              <a:spcBef>
                <a:spcPct val="0"/>
              </a:spcBef>
            </a:pPr>
            <a:r>
              <a:rPr lang="en-US" sz="2681" spc="134">
                <a:solidFill>
                  <a:srgbClr val="FBF4F7"/>
                </a:solidFill>
                <a:latin typeface="Fira Sans Bold"/>
              </a:rPr>
              <a:t>linear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661745" y="6135457"/>
            <a:ext cx="4549395" cy="1765809"/>
            <a:chOff x="0" y="0"/>
            <a:chExt cx="1250946" cy="48554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0946" cy="485544"/>
            </a:xfrm>
            <a:custGeom>
              <a:avLst/>
              <a:gdLst/>
              <a:ahLst/>
              <a:cxnLst/>
              <a:rect r="r" b="b" t="t" l="l"/>
              <a:pathLst>
                <a:path h="485544" w="1250946">
                  <a:moveTo>
                    <a:pt x="86789" y="0"/>
                  </a:moveTo>
                  <a:lnTo>
                    <a:pt x="1164157" y="0"/>
                  </a:lnTo>
                  <a:cubicBezTo>
                    <a:pt x="1212089" y="0"/>
                    <a:pt x="1250946" y="38857"/>
                    <a:pt x="1250946" y="86789"/>
                  </a:cubicBezTo>
                  <a:lnTo>
                    <a:pt x="1250946" y="398755"/>
                  </a:lnTo>
                  <a:cubicBezTo>
                    <a:pt x="1250946" y="446687"/>
                    <a:pt x="1212089" y="485544"/>
                    <a:pt x="1164157" y="485544"/>
                  </a:cubicBezTo>
                  <a:lnTo>
                    <a:pt x="86789" y="485544"/>
                  </a:lnTo>
                  <a:cubicBezTo>
                    <a:pt x="38857" y="485544"/>
                    <a:pt x="0" y="446687"/>
                    <a:pt x="0" y="398755"/>
                  </a:cubicBezTo>
                  <a:lnTo>
                    <a:pt x="0" y="86789"/>
                  </a:lnTo>
                  <a:cubicBezTo>
                    <a:pt x="0" y="38857"/>
                    <a:pt x="38857" y="0"/>
                    <a:pt x="8678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50946" cy="5236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553485" y="6306907"/>
            <a:ext cx="4657654" cy="129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6"/>
              </a:lnSpc>
            </a:pPr>
            <a:r>
              <a:rPr lang="en-US" sz="2681" spc="134">
                <a:solidFill>
                  <a:srgbClr val="FBF4F7"/>
                </a:solidFill>
                <a:latin typeface="Fira Sans Medium"/>
              </a:rPr>
              <a:t>Avaliação do</a:t>
            </a:r>
          </a:p>
          <a:p>
            <a:pPr algn="ctr">
              <a:lnSpc>
                <a:spcPts val="3486"/>
              </a:lnSpc>
              <a:spcBef>
                <a:spcPct val="0"/>
              </a:spcBef>
            </a:pPr>
            <a:r>
              <a:rPr lang="en-US" sz="2681" spc="134">
                <a:solidFill>
                  <a:srgbClr val="FBF4F7"/>
                </a:solidFill>
                <a:latin typeface="Fira Sans Medium"/>
              </a:rPr>
              <a:t>modelo e implementação da previsão de vendas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693738" y="3105906"/>
            <a:ext cx="4549395" cy="1033651"/>
            <a:chOff x="0" y="0"/>
            <a:chExt cx="1250946" cy="28422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50946" cy="284223"/>
            </a:xfrm>
            <a:custGeom>
              <a:avLst/>
              <a:gdLst/>
              <a:ahLst/>
              <a:cxnLst/>
              <a:rect r="r" b="b" t="t" l="l"/>
              <a:pathLst>
                <a:path h="284223" w="1250946">
                  <a:moveTo>
                    <a:pt x="86789" y="0"/>
                  </a:moveTo>
                  <a:lnTo>
                    <a:pt x="1164157" y="0"/>
                  </a:lnTo>
                  <a:cubicBezTo>
                    <a:pt x="1212089" y="0"/>
                    <a:pt x="1250946" y="38857"/>
                    <a:pt x="1250946" y="86789"/>
                  </a:cubicBezTo>
                  <a:lnTo>
                    <a:pt x="1250946" y="197434"/>
                  </a:lnTo>
                  <a:cubicBezTo>
                    <a:pt x="1250946" y="245366"/>
                    <a:pt x="1212089" y="284223"/>
                    <a:pt x="1164157" y="284223"/>
                  </a:cubicBezTo>
                  <a:lnTo>
                    <a:pt x="86789" y="284223"/>
                  </a:lnTo>
                  <a:cubicBezTo>
                    <a:pt x="38857" y="284223"/>
                    <a:pt x="0" y="245366"/>
                    <a:pt x="0" y="197434"/>
                  </a:cubicBezTo>
                  <a:lnTo>
                    <a:pt x="0" y="86789"/>
                  </a:lnTo>
                  <a:cubicBezTo>
                    <a:pt x="0" y="38857"/>
                    <a:pt x="38857" y="0"/>
                    <a:pt x="8678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250946" cy="3223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556703" y="3259677"/>
            <a:ext cx="4912682" cy="86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6"/>
              </a:lnSpc>
            </a:pPr>
            <a:r>
              <a:rPr lang="en-US" sz="2681" spc="134">
                <a:solidFill>
                  <a:srgbClr val="FBF4F7"/>
                </a:solidFill>
                <a:latin typeface="Fira Sans Bold"/>
              </a:rPr>
              <a:t>Processamento de </a:t>
            </a:r>
          </a:p>
          <a:p>
            <a:pPr algn="ctr">
              <a:lnSpc>
                <a:spcPts val="3486"/>
              </a:lnSpc>
              <a:spcBef>
                <a:spcPct val="0"/>
              </a:spcBef>
            </a:pPr>
            <a:r>
              <a:rPr lang="en-US" sz="2681" spc="134">
                <a:solidFill>
                  <a:srgbClr val="FBF4F7"/>
                </a:solidFill>
                <a:latin typeface="Fira Sans Bold"/>
              </a:rPr>
              <a:t>dados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738346" y="8072716"/>
            <a:ext cx="4549395" cy="1640774"/>
            <a:chOff x="0" y="0"/>
            <a:chExt cx="1250946" cy="45116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50946" cy="451163"/>
            </a:xfrm>
            <a:custGeom>
              <a:avLst/>
              <a:gdLst/>
              <a:ahLst/>
              <a:cxnLst/>
              <a:rect r="r" b="b" t="t" l="l"/>
              <a:pathLst>
                <a:path h="451163" w="1250946">
                  <a:moveTo>
                    <a:pt x="86789" y="0"/>
                  </a:moveTo>
                  <a:lnTo>
                    <a:pt x="1164157" y="0"/>
                  </a:lnTo>
                  <a:cubicBezTo>
                    <a:pt x="1212089" y="0"/>
                    <a:pt x="1250946" y="38857"/>
                    <a:pt x="1250946" y="86789"/>
                  </a:cubicBezTo>
                  <a:lnTo>
                    <a:pt x="1250946" y="364374"/>
                  </a:lnTo>
                  <a:cubicBezTo>
                    <a:pt x="1250946" y="412307"/>
                    <a:pt x="1212089" y="451163"/>
                    <a:pt x="1164157" y="451163"/>
                  </a:cubicBezTo>
                  <a:lnTo>
                    <a:pt x="86789" y="451163"/>
                  </a:lnTo>
                  <a:cubicBezTo>
                    <a:pt x="38857" y="451163"/>
                    <a:pt x="0" y="412307"/>
                    <a:pt x="0" y="364374"/>
                  </a:cubicBezTo>
                  <a:lnTo>
                    <a:pt x="0" y="86789"/>
                  </a:lnTo>
                  <a:cubicBezTo>
                    <a:pt x="0" y="38857"/>
                    <a:pt x="38857" y="0"/>
                    <a:pt x="86789" y="0"/>
                  </a:cubicBezTo>
                  <a:close/>
                </a:path>
              </a:pathLst>
            </a:custGeom>
            <a:solidFill>
              <a:srgbClr val="43142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250946" cy="4892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2135834" y="8234203"/>
            <a:ext cx="3754419" cy="129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6"/>
              </a:lnSpc>
              <a:spcBef>
                <a:spcPct val="0"/>
              </a:spcBef>
            </a:pPr>
            <a:r>
              <a:rPr lang="en-US" sz="2681" spc="134">
                <a:solidFill>
                  <a:srgbClr val="FBF4F7"/>
                </a:solidFill>
                <a:latin typeface="Fira Sans Bold"/>
              </a:rPr>
              <a:t>Plotagem dos gráficos de comparação e KPIs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469385" y="2074182"/>
            <a:ext cx="8291921" cy="625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01"/>
              </a:lnSpc>
            </a:pPr>
            <a:r>
              <a:rPr lang="en-US" sz="3377">
                <a:solidFill>
                  <a:srgbClr val="000000"/>
                </a:solidFill>
                <a:latin typeface="Assistant"/>
              </a:rPr>
              <a:t>Definição da base de dados.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469385" y="3211969"/>
            <a:ext cx="8291921" cy="625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01"/>
              </a:lnSpc>
            </a:pPr>
            <a:r>
              <a:rPr lang="en-US" sz="3377">
                <a:solidFill>
                  <a:srgbClr val="000000"/>
                </a:solidFill>
                <a:latin typeface="Assistant"/>
              </a:rPr>
              <a:t>Fase do tratamento de dados.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469385" y="4674001"/>
            <a:ext cx="10265130" cy="963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16"/>
              </a:lnSpc>
            </a:pPr>
            <a:r>
              <a:rPr lang="en-US" sz="3377">
                <a:solidFill>
                  <a:srgbClr val="000000"/>
                </a:solidFill>
                <a:latin typeface="Assistant"/>
              </a:rPr>
              <a:t>Estágio de criação e treinamento do modelo de machine learning presente na solução.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469385" y="6361425"/>
            <a:ext cx="10265130" cy="963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16"/>
              </a:lnSpc>
            </a:pPr>
            <a:r>
              <a:rPr lang="en-US" sz="3377">
                <a:solidFill>
                  <a:srgbClr val="000000"/>
                </a:solidFill>
                <a:latin typeface="Assistant"/>
              </a:rPr>
              <a:t>Etapa onde avaliamos o MSE do modelo e implementamos o gráfico de projeção de vendas.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469385" y="8420889"/>
            <a:ext cx="10265130" cy="963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16"/>
              </a:lnSpc>
            </a:pPr>
            <a:r>
              <a:rPr lang="en-US" sz="3377">
                <a:solidFill>
                  <a:srgbClr val="000000"/>
                </a:solidFill>
                <a:latin typeface="Assistant"/>
              </a:rPr>
              <a:t>Fase final de plotagem dos gráficos gerais e individuais de comparação, estruturação de relatório e calculo dos KPIs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314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306286" y="1644947"/>
            <a:ext cx="15675429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60290" y="260053"/>
            <a:ext cx="14567421" cy="138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42"/>
              </a:lnSpc>
            </a:pPr>
            <a:r>
              <a:rPr lang="en-US" sz="8101">
                <a:solidFill>
                  <a:srgbClr val="FBF4F7"/>
                </a:solidFill>
                <a:latin typeface="Martel Bold"/>
              </a:rPr>
              <a:t>Nossa plataforma piloto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279926" y="9903122"/>
            <a:ext cx="7728148" cy="345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477">
                <a:solidFill>
                  <a:srgbClr val="FBF9F1"/>
                </a:solidFill>
                <a:latin typeface="Assistant"/>
              </a:rPr>
              <a:t>Código disponível no GitHub, link na descrição do vídeo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314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2637784"/>
            <a:ext cx="16230600" cy="6620516"/>
          </a:xfrm>
          <a:prstGeom prst="rect">
            <a:avLst/>
          </a:prstGeom>
          <a:solidFill>
            <a:srgbClr val="FBF4F7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5016169" y="4062378"/>
            <a:ext cx="3607082" cy="3780854"/>
          </a:xfrm>
          <a:custGeom>
            <a:avLst/>
            <a:gdLst/>
            <a:ahLst/>
            <a:cxnLst/>
            <a:rect r="r" b="b" t="t" l="l"/>
            <a:pathLst>
              <a:path h="3780854" w="3607082">
                <a:moveTo>
                  <a:pt x="0" y="0"/>
                </a:moveTo>
                <a:lnTo>
                  <a:pt x="3607082" y="0"/>
                </a:lnTo>
                <a:lnTo>
                  <a:pt x="3607082" y="3780853"/>
                </a:lnTo>
                <a:lnTo>
                  <a:pt x="0" y="3780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76300"/>
            <a:ext cx="11398489" cy="282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42"/>
              </a:lnSpc>
            </a:pPr>
            <a:r>
              <a:rPr lang="en-US" sz="8101">
                <a:solidFill>
                  <a:srgbClr val="FBF4F7"/>
                </a:solidFill>
                <a:latin typeface="Martel Heavy"/>
              </a:rPr>
              <a:t>Próximos passos...</a:t>
            </a:r>
          </a:p>
          <a:p>
            <a:pPr algn="l">
              <a:lnSpc>
                <a:spcPts val="11342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502664" y="4732335"/>
            <a:ext cx="2977712" cy="227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799" spc="139">
                <a:solidFill>
                  <a:srgbClr val="431420"/>
                </a:solidFill>
                <a:latin typeface="Fira Sans Bold"/>
              </a:rPr>
              <a:t>Fazer a análise das principais pesquisas por produtos dentro do marketplace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664749" y="4052853"/>
            <a:ext cx="3607082" cy="3780854"/>
          </a:xfrm>
          <a:custGeom>
            <a:avLst/>
            <a:gdLst/>
            <a:ahLst/>
            <a:cxnLst/>
            <a:rect r="r" b="b" t="t" l="l"/>
            <a:pathLst>
              <a:path h="3780854" w="3607082">
                <a:moveTo>
                  <a:pt x="0" y="0"/>
                </a:moveTo>
                <a:lnTo>
                  <a:pt x="3607082" y="0"/>
                </a:lnTo>
                <a:lnTo>
                  <a:pt x="3607082" y="3780853"/>
                </a:lnTo>
                <a:lnTo>
                  <a:pt x="0" y="3780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102899" y="4799010"/>
            <a:ext cx="2977712" cy="227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799" spc="139">
                <a:solidFill>
                  <a:srgbClr val="431420"/>
                </a:solidFill>
                <a:latin typeface="Fira Sans Bold"/>
              </a:rPr>
              <a:t>Implementar a IA afim de que ela sugira melhorias de negócio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4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12945" y="6204122"/>
            <a:ext cx="3060667" cy="3848203"/>
            <a:chOff x="0" y="0"/>
            <a:chExt cx="4080889" cy="5130938"/>
          </a:xfrm>
        </p:grpSpPr>
        <p:grpSp>
          <p:nvGrpSpPr>
            <p:cNvPr name="Group 3" id="3"/>
            <p:cNvGrpSpPr>
              <a:grpSpLocks noChangeAspect="true"/>
            </p:cNvGrpSpPr>
            <p:nvPr/>
          </p:nvGrpSpPr>
          <p:grpSpPr>
            <a:xfrm rot="0">
              <a:off x="103984" y="0"/>
              <a:ext cx="3872921" cy="3872921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655320" y="655320"/>
                <a:ext cx="5039360" cy="5039360"/>
              </a:xfrm>
              <a:custGeom>
                <a:avLst/>
                <a:gdLst/>
                <a:ahLst/>
                <a:cxnLst/>
                <a:rect r="r" b="b" t="t" l="l"/>
                <a:pathLst>
                  <a:path h="5039360" w="5039360">
                    <a:moveTo>
                      <a:pt x="2519680" y="0"/>
                    </a:moveTo>
                    <a:cubicBezTo>
                      <a:pt x="1127760" y="0"/>
                      <a:pt x="0" y="1127760"/>
                      <a:pt x="0" y="2519680"/>
                    </a:cubicBezTo>
                    <a:cubicBezTo>
                      <a:pt x="0" y="3911600"/>
                      <a:pt x="1127760" y="5039360"/>
                      <a:pt x="2519680" y="5039360"/>
                    </a:cubicBezTo>
                    <a:cubicBezTo>
                      <a:pt x="3911600" y="5039360"/>
                      <a:pt x="5039360" y="3911600"/>
                      <a:pt x="5039360" y="2519680"/>
                    </a:cubicBezTo>
                    <a:cubicBezTo>
                      <a:pt x="5039360" y="1127760"/>
                      <a:pt x="3911600" y="0"/>
                      <a:pt x="2519680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0" t="-230" r="0" b="-230"/>
                </a:stretch>
              </a:blipFill>
            </p:spPr>
          </p:sp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3670" y="0"/>
                      <a:pt x="0" y="1424940"/>
                      <a:pt x="0" y="3175000"/>
                    </a:cubicBezTo>
                    <a:cubicBezTo>
                      <a:pt x="0" y="4925060"/>
                      <a:pt x="1423670" y="6350000"/>
                      <a:pt x="3175000" y="6350000"/>
                    </a:cubicBezTo>
                    <a:cubicBezTo>
                      <a:pt x="4925060" y="6350000"/>
                      <a:pt x="6350000" y="4926330"/>
                      <a:pt x="6350000" y="3175000"/>
                    </a:cubicBezTo>
                    <a:cubicBezTo>
                      <a:pt x="6350000" y="1424940"/>
                      <a:pt x="4926330" y="0"/>
                      <a:pt x="3175000" y="0"/>
                    </a:cubicBezTo>
                    <a:close/>
                    <a:moveTo>
                      <a:pt x="3175000" y="5833110"/>
                    </a:moveTo>
                    <a:cubicBezTo>
                      <a:pt x="1709420" y="5833110"/>
                      <a:pt x="516890" y="4640580"/>
                      <a:pt x="516890" y="3175000"/>
                    </a:cubicBezTo>
                    <a:cubicBezTo>
                      <a:pt x="516890" y="1709420"/>
                      <a:pt x="1709420" y="516890"/>
                      <a:pt x="3175000" y="516890"/>
                    </a:cubicBezTo>
                    <a:cubicBezTo>
                      <a:pt x="4640580" y="516890"/>
                      <a:pt x="5833110" y="1709420"/>
                      <a:pt x="5833110" y="3175000"/>
                    </a:cubicBezTo>
                    <a:cubicBezTo>
                      <a:pt x="5833110" y="4640580"/>
                      <a:pt x="4640580" y="5833110"/>
                      <a:pt x="3175000" y="5833110"/>
                    </a:cubicBezTo>
                    <a:close/>
                  </a:path>
                </a:pathLst>
              </a:custGeom>
              <a:solidFill>
                <a:srgbClr val="843045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116838"/>
              <a:ext cx="4080889" cy="1014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73"/>
                </a:lnSpc>
              </a:pPr>
              <a:r>
                <a:rPr lang="en-US" sz="2195" spc="219">
                  <a:solidFill>
                    <a:srgbClr val="72263B"/>
                  </a:solidFill>
                  <a:latin typeface="Lato 1 Bold"/>
                </a:rPr>
                <a:t>MARIA EDUARDA VIEIRA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1614388" y="6204122"/>
            <a:ext cx="3060667" cy="3463594"/>
            <a:chOff x="0" y="0"/>
            <a:chExt cx="4080889" cy="4618126"/>
          </a:xfrm>
        </p:grpSpPr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103984" y="0"/>
              <a:ext cx="3872921" cy="3872921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655320" y="655320"/>
                <a:ext cx="5039360" cy="5039360"/>
              </a:xfrm>
              <a:custGeom>
                <a:avLst/>
                <a:gdLst/>
                <a:ahLst/>
                <a:cxnLst/>
                <a:rect r="r" b="b" t="t" l="l"/>
                <a:pathLst>
                  <a:path h="5039360" w="5039360">
                    <a:moveTo>
                      <a:pt x="2519680" y="0"/>
                    </a:moveTo>
                    <a:cubicBezTo>
                      <a:pt x="1127760" y="0"/>
                      <a:pt x="0" y="1127760"/>
                      <a:pt x="0" y="2519680"/>
                    </a:cubicBezTo>
                    <a:cubicBezTo>
                      <a:pt x="0" y="3911600"/>
                      <a:pt x="1127760" y="5039360"/>
                      <a:pt x="2519680" y="5039360"/>
                    </a:cubicBezTo>
                    <a:cubicBezTo>
                      <a:pt x="3911600" y="5039360"/>
                      <a:pt x="5039360" y="3911600"/>
                      <a:pt x="5039360" y="2519680"/>
                    </a:cubicBezTo>
                    <a:cubicBezTo>
                      <a:pt x="5039360" y="1127760"/>
                      <a:pt x="3911600" y="0"/>
                      <a:pt x="2519680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0" t="-460" r="0" b="-460"/>
                </a:stretch>
              </a:blip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3670" y="0"/>
                      <a:pt x="0" y="1424940"/>
                      <a:pt x="0" y="3175000"/>
                    </a:cubicBezTo>
                    <a:cubicBezTo>
                      <a:pt x="0" y="4925060"/>
                      <a:pt x="1423670" y="6350000"/>
                      <a:pt x="3175000" y="6350000"/>
                    </a:cubicBezTo>
                    <a:cubicBezTo>
                      <a:pt x="4925060" y="6350000"/>
                      <a:pt x="6350000" y="4926330"/>
                      <a:pt x="6350000" y="3175000"/>
                    </a:cubicBezTo>
                    <a:cubicBezTo>
                      <a:pt x="6350000" y="1424940"/>
                      <a:pt x="4926330" y="0"/>
                      <a:pt x="3175000" y="0"/>
                    </a:cubicBezTo>
                    <a:close/>
                    <a:moveTo>
                      <a:pt x="3175000" y="5833110"/>
                    </a:moveTo>
                    <a:cubicBezTo>
                      <a:pt x="1709420" y="5833110"/>
                      <a:pt x="516890" y="4640580"/>
                      <a:pt x="516890" y="3175000"/>
                    </a:cubicBezTo>
                    <a:cubicBezTo>
                      <a:pt x="516890" y="1709420"/>
                      <a:pt x="1709420" y="516890"/>
                      <a:pt x="3175000" y="516890"/>
                    </a:cubicBezTo>
                    <a:cubicBezTo>
                      <a:pt x="4640580" y="516890"/>
                      <a:pt x="5833110" y="1709420"/>
                      <a:pt x="5833110" y="3175000"/>
                    </a:cubicBezTo>
                    <a:cubicBezTo>
                      <a:pt x="5833110" y="4640580"/>
                      <a:pt x="4640580" y="5833110"/>
                      <a:pt x="3175000" y="5833110"/>
                    </a:cubicBezTo>
                    <a:close/>
                  </a:path>
                </a:pathLst>
              </a:custGeom>
              <a:solidFill>
                <a:srgbClr val="843045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4124436"/>
              <a:ext cx="4080889" cy="4936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73"/>
                </a:lnSpc>
              </a:pPr>
              <a:r>
                <a:rPr lang="en-US" sz="2195" spc="219">
                  <a:solidFill>
                    <a:srgbClr val="72263B"/>
                  </a:solidFill>
                  <a:latin typeface="Lato 1 Bold"/>
                </a:rPr>
                <a:t>JULIA ANDRADE</a:t>
              </a:r>
            </a:p>
          </p:txBody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9497468" y="2238577"/>
            <a:ext cx="2885568" cy="2885568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843045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5760514" y="2238577"/>
            <a:ext cx="2917543" cy="2917543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5"/>
              <a:stretch>
                <a:fillRect l="-6964" t="0" r="-6964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843045"/>
            </a:solid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7702210" y="6204122"/>
            <a:ext cx="2885568" cy="2885568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843045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5638852" y="5333842"/>
            <a:ext cx="3074208" cy="383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6"/>
              </a:lnSpc>
            </a:pPr>
            <a:r>
              <a:rPr lang="en-US" sz="2204" spc="220">
                <a:solidFill>
                  <a:srgbClr val="72263B"/>
                </a:solidFill>
                <a:latin typeface="Lato 1 Bold"/>
              </a:rPr>
              <a:t>EMILE MAIA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03148" y="5305839"/>
            <a:ext cx="3074208" cy="775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6"/>
              </a:lnSpc>
            </a:pPr>
            <a:r>
              <a:rPr lang="en-US" sz="2204" spc="220">
                <a:solidFill>
                  <a:srgbClr val="72263B"/>
                </a:solidFill>
                <a:latin typeface="Lato 1 Bold"/>
              </a:rPr>
              <a:t>CAIO VITOR </a:t>
            </a:r>
          </a:p>
          <a:p>
            <a:pPr algn="ctr">
              <a:lnSpc>
                <a:spcPts val="3086"/>
              </a:lnSpc>
            </a:pPr>
            <a:r>
              <a:rPr lang="en-US" sz="2204" spc="220">
                <a:solidFill>
                  <a:srgbClr val="72263B"/>
                </a:solidFill>
                <a:latin typeface="Lato 1 Bold"/>
              </a:rPr>
              <a:t>NEVES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606896" y="9247785"/>
            <a:ext cx="3074208" cy="775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6"/>
              </a:lnSpc>
            </a:pPr>
            <a:r>
              <a:rPr lang="en-US" sz="2204" spc="220">
                <a:solidFill>
                  <a:srgbClr val="72263B"/>
                </a:solidFill>
                <a:latin typeface="Lato 1 Bold"/>
              </a:rPr>
              <a:t>GUILHERME OLIVEIRA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015782" y="657631"/>
            <a:ext cx="6256437" cy="1380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42"/>
              </a:lnSpc>
            </a:pPr>
            <a:r>
              <a:rPr lang="en-US" sz="8101">
                <a:solidFill>
                  <a:srgbClr val="431420"/>
                </a:solidFill>
                <a:latin typeface="Martel Heavy"/>
              </a:rPr>
              <a:t>Nosso time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314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28665" y="9043988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28665" y="3261832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>
                <a:solidFill>
                  <a:srgbClr val="FBF9F1"/>
                </a:solidFill>
                <a:latin typeface="Poppins Bold"/>
              </a:rPr>
              <a:t>OBRIGADO!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379667"/>
            <a:ext cx="7423674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</a:rPr>
              <a:t>By Thinking Five Revolution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28740" y="9030335"/>
            <a:ext cx="372592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 2"/>
              </a:rPr>
              <a:t>thinkingfive10@gmail.com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722265" y="4990986"/>
            <a:ext cx="7565735" cy="5296014"/>
          </a:xfrm>
          <a:custGeom>
            <a:avLst/>
            <a:gdLst/>
            <a:ahLst/>
            <a:cxnLst/>
            <a:rect r="r" b="b" t="t" l="l"/>
            <a:pathLst>
              <a:path h="5296014" w="7565735">
                <a:moveTo>
                  <a:pt x="0" y="0"/>
                </a:moveTo>
                <a:lnTo>
                  <a:pt x="7565735" y="0"/>
                </a:lnTo>
                <a:lnTo>
                  <a:pt x="7565735" y="5296014"/>
                </a:lnTo>
                <a:lnTo>
                  <a:pt x="0" y="52960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DAGFvm4qutc</dc:identifier>
  <dcterms:modified xsi:type="dcterms:W3CDTF">2011-08-01T06:04:30Z</dcterms:modified>
  <cp:revision>1</cp:revision>
  <dc:title>Sprint 2</dc:title>
</cp:coreProperties>
</file>

<file path=docProps/thumbnail.jpeg>
</file>